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56"/>
  </p:notesMasterIdLst>
  <p:sldIdLst>
    <p:sldId id="256" r:id="rId2"/>
    <p:sldId id="295" r:id="rId3"/>
    <p:sldId id="296" r:id="rId4"/>
    <p:sldId id="303" r:id="rId5"/>
    <p:sldId id="304" r:id="rId6"/>
    <p:sldId id="305" r:id="rId7"/>
    <p:sldId id="306" r:id="rId8"/>
    <p:sldId id="307" r:id="rId9"/>
    <p:sldId id="322" r:id="rId10"/>
    <p:sldId id="323" r:id="rId11"/>
    <p:sldId id="324" r:id="rId12"/>
    <p:sldId id="325" r:id="rId13"/>
    <p:sldId id="326" r:id="rId14"/>
    <p:sldId id="332" r:id="rId15"/>
    <p:sldId id="333" r:id="rId16"/>
    <p:sldId id="334" r:id="rId17"/>
    <p:sldId id="308" r:id="rId18"/>
    <p:sldId id="309" r:id="rId19"/>
    <p:sldId id="327" r:id="rId20"/>
    <p:sldId id="328" r:id="rId21"/>
    <p:sldId id="329" r:id="rId22"/>
    <p:sldId id="330" r:id="rId23"/>
    <p:sldId id="331" r:id="rId24"/>
    <p:sldId id="310" r:id="rId25"/>
    <p:sldId id="311" r:id="rId26"/>
    <p:sldId id="312" r:id="rId27"/>
    <p:sldId id="313" r:id="rId28"/>
    <p:sldId id="315" r:id="rId29"/>
    <p:sldId id="316" r:id="rId30"/>
    <p:sldId id="317" r:id="rId31"/>
    <p:sldId id="319" r:id="rId32"/>
    <p:sldId id="320" r:id="rId33"/>
    <p:sldId id="321" r:id="rId34"/>
    <p:sldId id="335" r:id="rId35"/>
    <p:sldId id="336" r:id="rId36"/>
    <p:sldId id="337" r:id="rId37"/>
    <p:sldId id="338" r:id="rId38"/>
    <p:sldId id="339" r:id="rId39"/>
    <p:sldId id="340" r:id="rId40"/>
    <p:sldId id="341" r:id="rId41"/>
    <p:sldId id="342" r:id="rId42"/>
    <p:sldId id="344" r:id="rId43"/>
    <p:sldId id="345" r:id="rId44"/>
    <p:sldId id="347" r:id="rId45"/>
    <p:sldId id="348" r:id="rId46"/>
    <p:sldId id="349" r:id="rId47"/>
    <p:sldId id="350" r:id="rId48"/>
    <p:sldId id="343" r:id="rId49"/>
    <p:sldId id="351" r:id="rId50"/>
    <p:sldId id="352" r:id="rId51"/>
    <p:sldId id="353" r:id="rId52"/>
    <p:sldId id="354" r:id="rId53"/>
    <p:sldId id="355" r:id="rId54"/>
    <p:sldId id="356" r:id="rId5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465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162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4AAC6D-2322-45B9-8ECA-34DF280B0776}" type="datetimeFigureOut">
              <a:rPr lang="en-US" smtClean="0"/>
              <a:t>8/7/2023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800421-D3CF-4966-BB36-F8A585C6E943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1806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D02CE2E-481C-4C92-98A2-FDEA6D2AEBF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9"/>
          <a:stretch/>
        </p:blipFill>
        <p:spPr>
          <a:xfrm>
            <a:off x="0" y="-5580"/>
            <a:ext cx="9152709" cy="58643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555549"/>
            <a:ext cx="7772400" cy="2387600"/>
          </a:xfrm>
          <a:prstGeom prst="rect">
            <a:avLst/>
          </a:prstGeom>
        </p:spPr>
        <p:txBody>
          <a:bodyPr anchor="ctr"/>
          <a:lstStyle>
            <a:lvl1pPr algn="ctr">
              <a:defRPr lang="en-US" sz="5000" kern="120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035224"/>
            <a:ext cx="6858000" cy="165576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lang="en-US" sz="2500" kern="120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54D245B-FAFE-4450-A167-70635AA4230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7150" y="4945512"/>
            <a:ext cx="2447108" cy="109770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76EF3E2-FB74-42C8-B40F-F1CEAE1E03E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7149" y="6227635"/>
            <a:ext cx="2447109" cy="427650"/>
          </a:xfrm>
          <a:prstGeom prst="rect">
            <a:avLst/>
          </a:prstGeom>
        </p:spPr>
      </p:pic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6A78AE2C-E4C3-4CD5-9843-90D9DF925D8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6131" y="4228360"/>
            <a:ext cx="2539736" cy="31969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it-IT" dirty="0"/>
              <a:t>Name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17CEE078-C776-4F04-9FF3-CE8BEBDA2F2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6130" y="4522413"/>
            <a:ext cx="2539735" cy="2450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it-IT" dirty="0"/>
              <a:t>Student ID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2AF91FA6-C6FC-4853-82A4-A55A0375D4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16131" y="4819673"/>
            <a:ext cx="2539734" cy="2450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it-IT" dirty="0"/>
              <a:t>Date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ED229C6B-3ABB-4BAF-9D22-7073AEA42FF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16131" y="6270293"/>
            <a:ext cx="2373284" cy="31969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it-IT" dirty="0"/>
              <a:t>Course name</a:t>
            </a:r>
          </a:p>
        </p:txBody>
      </p:sp>
      <p:sp>
        <p:nvSpPr>
          <p:cNvPr id="20" name="Text Placeholder 15">
            <a:extLst>
              <a:ext uri="{FF2B5EF4-FFF2-40B4-BE49-F238E27FC236}">
                <a16:creationId xmlns:a16="http://schemas.microsoft.com/office/drawing/2014/main" id="{28EFF937-E79E-4A79-9ADE-9B7DCFAE4BD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755867" y="6264475"/>
            <a:ext cx="3654829" cy="31969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it-IT" dirty="0"/>
              <a:t>Academic year</a:t>
            </a:r>
          </a:p>
        </p:txBody>
      </p:sp>
    </p:spTree>
    <p:extLst>
      <p:ext uri="{BB962C8B-B14F-4D97-AF65-F5344CB8AC3E}">
        <p14:creationId xmlns:p14="http://schemas.microsoft.com/office/powerpoint/2010/main" val="32699690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Content Placeholder 8">
            <a:extLst>
              <a:ext uri="{FF2B5EF4-FFF2-40B4-BE49-F238E27FC236}">
                <a16:creationId xmlns:a16="http://schemas.microsoft.com/office/drawing/2014/main" id="{CAF9E419-8BC3-4AB2-8C57-2935578409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77" y="6229350"/>
            <a:ext cx="9149377" cy="62865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A6330B1-2BE0-44BF-8E87-5A0AC2BA98E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" y="6139544"/>
            <a:ext cx="878099" cy="551446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17BCA463-7A34-41E0-BCB2-06FC8C6B2053}"/>
              </a:ext>
            </a:extLst>
          </p:cNvPr>
          <p:cNvSpPr/>
          <p:nvPr userDrawn="1"/>
        </p:nvSpPr>
        <p:spPr>
          <a:xfrm>
            <a:off x="-5378" y="-4761"/>
            <a:ext cx="9149377" cy="1119186"/>
          </a:xfrm>
          <a:prstGeom prst="rect">
            <a:avLst/>
          </a:prstGeom>
          <a:solidFill>
            <a:srgbClr val="9B00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itle Placeholder 1">
            <a:extLst>
              <a:ext uri="{FF2B5EF4-FFF2-40B4-BE49-F238E27FC236}">
                <a16:creationId xmlns:a16="http://schemas.microsoft.com/office/drawing/2014/main" id="{1F97D2B9-C8EE-4684-B6EA-86BCB9158A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061507" cy="11144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87904EB1-4FFD-4786-B5C1-A465B8C598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5960" y="1406413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28" name="Footer Placeholder 4">
            <a:extLst>
              <a:ext uri="{FF2B5EF4-FFF2-40B4-BE49-F238E27FC236}">
                <a16:creationId xmlns:a16="http://schemas.microsoft.com/office/drawing/2014/main" id="{1A5360D3-4C2C-493B-AE0F-63C221A8B7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88687" y="6139544"/>
            <a:ext cx="29762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9" name="Slide Number Placeholder 5">
            <a:extLst>
              <a:ext uri="{FF2B5EF4-FFF2-40B4-BE49-F238E27FC236}">
                <a16:creationId xmlns:a16="http://schemas.microsoft.com/office/drawing/2014/main" id="{238B0E69-89DD-4425-A283-E3CF2A829C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27026" y="636519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bg1"/>
                </a:solidFill>
              </a:defRPr>
            </a:lvl1pPr>
          </a:lstStyle>
          <a:p>
            <a:fld id="{4D021CEB-2F22-4EA1-9BAF-E3833982B82A}" type="slidenum">
              <a:rPr lang="en-US" smtClean="0"/>
              <a:pPr/>
              <a:t>‹N›</a:t>
            </a:fld>
            <a:r>
              <a:rPr lang="en-US" dirty="0"/>
              <a:t> of XX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D49C565-F1D2-4FD2-A1DB-DB276E30FD0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3750" y="127680"/>
            <a:ext cx="1918006" cy="857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8305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16035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400" kern="1200" smtClean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36444-CA66-499B-9CB4-B6617657CD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ln w="57150">
            <a:solidFill>
              <a:schemeClr val="bg1"/>
            </a:solidFill>
          </a:ln>
        </p:spPr>
        <p:txBody>
          <a:bodyPr/>
          <a:lstStyle/>
          <a:p>
            <a:r>
              <a:rPr lang="en-US" sz="3600" dirty="0"/>
              <a:t>Fisica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CBC054-F036-45CE-85F6-40866B74FC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115268"/>
            <a:ext cx="6858000" cy="681952"/>
          </a:xfrm>
        </p:spPr>
        <p:txBody>
          <a:bodyPr/>
          <a:lstStyle/>
          <a:p>
            <a:r>
              <a:rPr lang="en-US" sz="2400" dirty="0"/>
              <a:t>Moto parabolico, Circolare uniforme, Dinamica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E7BA7A-785A-42E4-A1CB-C23C2FD410E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Gabriel Rovesti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901527E-521A-4B05-8465-68D834D9728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08/08/2023</a:t>
            </a:r>
          </a:p>
        </p:txBody>
      </p:sp>
    </p:spTree>
    <p:extLst>
      <p:ext uri="{BB962C8B-B14F-4D97-AF65-F5344CB8AC3E}">
        <p14:creationId xmlns:p14="http://schemas.microsoft.com/office/powerpoint/2010/main" val="37995107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061507" cy="1114425"/>
          </a:xfrm>
        </p:spPr>
        <p:txBody>
          <a:bodyPr>
            <a:normAutofit/>
          </a:bodyPr>
          <a:lstStyle/>
          <a:p>
            <a:r>
              <a:rPr lang="en-US" dirty="0"/>
              <a:t>Forze (1)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64E5A2D8-0D4F-2AB4-2106-0F3528E1C7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739" y="1359990"/>
            <a:ext cx="7864522" cy="4138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5304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061507" cy="1114425"/>
          </a:xfrm>
        </p:spPr>
        <p:txBody>
          <a:bodyPr>
            <a:normAutofit/>
          </a:bodyPr>
          <a:lstStyle/>
          <a:p>
            <a:r>
              <a:rPr lang="en-US" dirty="0"/>
              <a:t>Forze (1)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308B7BE-29F2-9285-94BA-B570F43DAE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423" y="1239656"/>
            <a:ext cx="6885512" cy="4885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8368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061507" cy="1114425"/>
          </a:xfrm>
        </p:spPr>
        <p:txBody>
          <a:bodyPr>
            <a:normAutofit/>
          </a:bodyPr>
          <a:lstStyle/>
          <a:p>
            <a:r>
              <a:rPr lang="en-US" dirty="0"/>
              <a:t>Forze (2)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3143F11B-3564-D69B-ED89-9F9F283CAE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980" y="2857450"/>
            <a:ext cx="7834039" cy="1143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553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061507" cy="1114425"/>
          </a:xfrm>
        </p:spPr>
        <p:txBody>
          <a:bodyPr>
            <a:normAutofit/>
          </a:bodyPr>
          <a:lstStyle/>
          <a:p>
            <a:r>
              <a:rPr lang="en-US" dirty="0"/>
              <a:t>Forze (2)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C674F7A-B2E7-2A4D-6595-7BC5D1884E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601" y="1760075"/>
            <a:ext cx="7818798" cy="3337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2598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061507" cy="1114425"/>
          </a:xfrm>
        </p:spPr>
        <p:txBody>
          <a:bodyPr>
            <a:normAutofit/>
          </a:bodyPr>
          <a:lstStyle/>
          <a:p>
            <a:r>
              <a:rPr lang="en-US" dirty="0"/>
              <a:t>Forze (3)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7C47FE9E-2C7C-CB64-6FA1-CD45DE1B9C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62265"/>
            <a:ext cx="9144000" cy="1933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8779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061507" cy="1114425"/>
          </a:xfrm>
        </p:spPr>
        <p:txBody>
          <a:bodyPr>
            <a:normAutofit/>
          </a:bodyPr>
          <a:lstStyle/>
          <a:p>
            <a:r>
              <a:rPr lang="en-US" dirty="0"/>
              <a:t>Forze (3)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C2C14C23-D03B-FBB7-531A-729D96AD97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5615" y="1310456"/>
            <a:ext cx="6332769" cy="4237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5672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061507" cy="1114425"/>
          </a:xfrm>
        </p:spPr>
        <p:txBody>
          <a:bodyPr>
            <a:normAutofit/>
          </a:bodyPr>
          <a:lstStyle/>
          <a:p>
            <a:r>
              <a:rPr lang="en-US" dirty="0"/>
              <a:t>Forze (3)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6387C17A-A653-3010-EFA2-D0A75EFA16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7580" y="1279663"/>
            <a:ext cx="5768840" cy="4816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1960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061507" cy="1114425"/>
          </a:xfrm>
        </p:spPr>
        <p:txBody>
          <a:bodyPr>
            <a:normAutofit/>
          </a:bodyPr>
          <a:lstStyle/>
          <a:p>
            <a:r>
              <a:rPr lang="en-US" dirty="0"/>
              <a:t>Momento di una forza (1)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1349842B-47B8-DC5D-1373-F66AD21B0D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09851"/>
            <a:ext cx="9144000" cy="1438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8456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061507" cy="1114425"/>
          </a:xfrm>
        </p:spPr>
        <p:txBody>
          <a:bodyPr>
            <a:normAutofit/>
          </a:bodyPr>
          <a:lstStyle/>
          <a:p>
            <a:r>
              <a:rPr lang="en-US" dirty="0"/>
              <a:t>Momento di una forza (1)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96BDEC81-E489-F18C-E5BD-9F9E8FECE1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0112" y="2179211"/>
            <a:ext cx="4343776" cy="2499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5304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061507" cy="1114425"/>
          </a:xfrm>
        </p:spPr>
        <p:txBody>
          <a:bodyPr>
            <a:normAutofit/>
          </a:bodyPr>
          <a:lstStyle/>
          <a:p>
            <a:r>
              <a:rPr lang="en-US" dirty="0"/>
              <a:t>Momento di una forza (2)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F1E9733E-D642-92A0-9E2D-8AC045F841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80168"/>
            <a:ext cx="9144000" cy="1297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1687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061507" cy="1114425"/>
          </a:xfrm>
        </p:spPr>
        <p:txBody>
          <a:bodyPr>
            <a:noAutofit/>
          </a:bodyPr>
          <a:lstStyle/>
          <a:p>
            <a:r>
              <a:rPr lang="en-US" sz="2800" dirty="0"/>
              <a:t>Un po’ di esercizi sulle puntate precedenti…</a:t>
            </a:r>
          </a:p>
        </p:txBody>
      </p:sp>
      <p:pic>
        <p:nvPicPr>
          <p:cNvPr id="2050" name="Picture 2" descr="Time To Exercise Fitness Healthy Clock Words Stock Motion Graphics  SBV-326478823 - Storyblocks">
            <a:extLst>
              <a:ext uri="{FF2B5EF4-FFF2-40B4-BE49-F238E27FC236}">
                <a16:creationId xmlns:a16="http://schemas.microsoft.com/office/drawing/2014/main" id="{C6964020-ECE9-5949-1A50-A153E7A2F2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3961" y="1774345"/>
            <a:ext cx="6961517" cy="3915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85664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061507" cy="1114425"/>
          </a:xfrm>
        </p:spPr>
        <p:txBody>
          <a:bodyPr>
            <a:normAutofit/>
          </a:bodyPr>
          <a:lstStyle/>
          <a:p>
            <a:r>
              <a:rPr lang="en-US" dirty="0"/>
              <a:t>Momento di una forza (2)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83605B37-1268-115B-8C52-961F4C642B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4" y="2019178"/>
            <a:ext cx="9129551" cy="2819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5827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061507" cy="1114425"/>
          </a:xfrm>
        </p:spPr>
        <p:txBody>
          <a:bodyPr>
            <a:normAutofit/>
          </a:bodyPr>
          <a:lstStyle/>
          <a:p>
            <a:r>
              <a:rPr lang="en-US" dirty="0"/>
              <a:t>Momento di una forza (2)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83605B37-1268-115B-8C52-961F4C642B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4" y="2019178"/>
            <a:ext cx="9129551" cy="2819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0632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061507" cy="1114425"/>
          </a:xfrm>
        </p:spPr>
        <p:txBody>
          <a:bodyPr>
            <a:normAutofit/>
          </a:bodyPr>
          <a:lstStyle/>
          <a:p>
            <a:r>
              <a:rPr lang="en-US" dirty="0"/>
              <a:t>Momento di una forza (3)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442D874-498B-86C7-C6D8-63D369660A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030" y="1257382"/>
            <a:ext cx="6911939" cy="4740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1816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061507" cy="1114425"/>
          </a:xfrm>
        </p:spPr>
        <p:txBody>
          <a:bodyPr>
            <a:normAutofit/>
          </a:bodyPr>
          <a:lstStyle/>
          <a:p>
            <a:r>
              <a:rPr lang="en-US" dirty="0"/>
              <a:t>Momento di una forza (3)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47627F31-7712-112D-3424-130706903F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2720" y="1323744"/>
            <a:ext cx="6698560" cy="4503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6083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061507" cy="1114425"/>
          </a:xfrm>
        </p:spPr>
        <p:txBody>
          <a:bodyPr>
            <a:normAutofit/>
          </a:bodyPr>
          <a:lstStyle/>
          <a:p>
            <a:r>
              <a:rPr lang="en-US" dirty="0"/>
              <a:t>Cinematica (1)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593EED31-EF28-9260-7C4F-F123F7CAF2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135" y="2602158"/>
            <a:ext cx="7719729" cy="1653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9043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061507" cy="1114425"/>
          </a:xfrm>
        </p:spPr>
        <p:txBody>
          <a:bodyPr>
            <a:normAutofit/>
          </a:bodyPr>
          <a:lstStyle/>
          <a:p>
            <a:r>
              <a:rPr lang="en-US" dirty="0"/>
              <a:t>Cinematica (1)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1DAFCDC0-2F24-AEA0-E3A1-5E426925A9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739" y="1916299"/>
            <a:ext cx="7864522" cy="3025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2362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061507" cy="1114425"/>
          </a:xfrm>
        </p:spPr>
        <p:txBody>
          <a:bodyPr>
            <a:normAutofit/>
          </a:bodyPr>
          <a:lstStyle/>
          <a:p>
            <a:r>
              <a:rPr lang="en-US" dirty="0"/>
              <a:t>Cinematica (1)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28B6981A-3A3A-E0DF-D41B-D5DB858A35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093" y="1296727"/>
            <a:ext cx="7061507" cy="4802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6773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061507" cy="1114425"/>
          </a:xfrm>
        </p:spPr>
        <p:txBody>
          <a:bodyPr>
            <a:normAutofit/>
          </a:bodyPr>
          <a:lstStyle/>
          <a:p>
            <a:r>
              <a:rPr lang="en-US" dirty="0"/>
              <a:t>Cinematica (1)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C8260C53-EBCA-23AC-EC30-6B88400F94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222" y="2449745"/>
            <a:ext cx="7803556" cy="1958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1401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061507" cy="1114425"/>
          </a:xfrm>
        </p:spPr>
        <p:txBody>
          <a:bodyPr>
            <a:normAutofit/>
          </a:bodyPr>
          <a:lstStyle/>
          <a:p>
            <a:r>
              <a:rPr lang="en-US" dirty="0"/>
              <a:t>Cinematica (2)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5AAAE6C8-E9C0-8EC1-FBA9-95A61661A0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946" y="2537382"/>
            <a:ext cx="7712108" cy="1783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1807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061507" cy="1114425"/>
          </a:xfrm>
        </p:spPr>
        <p:txBody>
          <a:bodyPr>
            <a:normAutofit/>
          </a:bodyPr>
          <a:lstStyle/>
          <a:p>
            <a:r>
              <a:rPr lang="en-US" dirty="0"/>
              <a:t>Cinematica (2)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9BA22695-AAE5-4D90-B302-7FD4E1D2C1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669" y="1320727"/>
            <a:ext cx="7795936" cy="4458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7064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061507" cy="1114425"/>
          </a:xfrm>
        </p:spPr>
        <p:txBody>
          <a:bodyPr>
            <a:normAutofit/>
          </a:bodyPr>
          <a:lstStyle/>
          <a:p>
            <a:r>
              <a:rPr lang="en-US" dirty="0"/>
              <a:t>Vettori (1)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A42139F8-6BD7-A907-4864-559CAFCDBA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717" y="2346866"/>
            <a:ext cx="5372566" cy="2164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0232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061507" cy="1114425"/>
          </a:xfrm>
        </p:spPr>
        <p:txBody>
          <a:bodyPr>
            <a:normAutofit/>
          </a:bodyPr>
          <a:lstStyle/>
          <a:p>
            <a:r>
              <a:rPr lang="en-US" dirty="0"/>
              <a:t>Cinematica (2)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9E9663BF-3B1D-34AA-5A0E-C1C578856B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187" y="1933183"/>
            <a:ext cx="7681626" cy="3215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925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061507" cy="1114425"/>
          </a:xfrm>
        </p:spPr>
        <p:txBody>
          <a:bodyPr>
            <a:normAutofit/>
          </a:bodyPr>
          <a:lstStyle/>
          <a:p>
            <a:r>
              <a:rPr lang="en-US" dirty="0"/>
              <a:t>Cinematica (3)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CB6FC5EC-B442-DD0A-6B53-9253BA7C3B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670" y="2685985"/>
            <a:ext cx="7620660" cy="1486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8031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061507" cy="1114425"/>
          </a:xfrm>
        </p:spPr>
        <p:txBody>
          <a:bodyPr>
            <a:normAutofit/>
          </a:bodyPr>
          <a:lstStyle/>
          <a:p>
            <a:r>
              <a:rPr lang="en-US" dirty="0"/>
              <a:t>Cinematica (3)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96F4C7E5-C10B-DBD0-AD35-E851129073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187" y="2141108"/>
            <a:ext cx="7681626" cy="2575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9791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061507" cy="1114425"/>
          </a:xfrm>
        </p:spPr>
        <p:txBody>
          <a:bodyPr>
            <a:normAutofit/>
          </a:bodyPr>
          <a:lstStyle/>
          <a:p>
            <a:r>
              <a:rPr lang="en-US" dirty="0"/>
              <a:t>Cinematica (3)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C1C6D34-9248-C4FC-7161-EDCB924AF6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377" y="2243987"/>
            <a:ext cx="7689246" cy="237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065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061507" cy="1114425"/>
          </a:xfrm>
        </p:spPr>
        <p:txBody>
          <a:bodyPr>
            <a:normAutofit/>
          </a:bodyPr>
          <a:lstStyle/>
          <a:p>
            <a:r>
              <a:rPr lang="en-US" dirty="0"/>
              <a:t>Moto circolare uniforme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9875965A-EBD5-C06A-D4E8-2D040B1BFE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082" y="1438425"/>
            <a:ext cx="6873836" cy="685859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95DE99E4-09ED-D15F-F72D-E55841B585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170" y="3040054"/>
            <a:ext cx="7841660" cy="2537680"/>
          </a:xfrm>
          <a:prstGeom prst="rect">
            <a:avLst/>
          </a:prstGeom>
        </p:spPr>
      </p:pic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17DFF702-FE51-84F6-1D4A-3AE891791969}"/>
              </a:ext>
            </a:extLst>
          </p:cNvPr>
          <p:cNvCxnSpPr>
            <a:stCxn id="4" idx="2"/>
            <a:endCxn id="7" idx="0"/>
          </p:cNvCxnSpPr>
          <p:nvPr/>
        </p:nvCxnSpPr>
        <p:spPr>
          <a:xfrm>
            <a:off x="4572000" y="2124284"/>
            <a:ext cx="0" cy="9157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92320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061507" cy="1114425"/>
          </a:xfrm>
        </p:spPr>
        <p:txBody>
          <a:bodyPr>
            <a:normAutofit/>
          </a:bodyPr>
          <a:lstStyle/>
          <a:p>
            <a:r>
              <a:rPr lang="en-US" dirty="0"/>
              <a:t>Moto circolare uniforme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E0BF278D-4A3F-A422-4C6A-175438F740D0}"/>
              </a:ext>
            </a:extLst>
          </p:cNvPr>
          <p:cNvSpPr txBox="1"/>
          <p:nvPr/>
        </p:nvSpPr>
        <p:spPr>
          <a:xfrm>
            <a:off x="276046" y="1509623"/>
            <a:ext cx="517584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Grandezze interessate:</a:t>
            </a:r>
          </a:p>
          <a:p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/>
              <a:t>Velocità tangenziale</a:t>
            </a:r>
            <a:r>
              <a:rPr lang="it-IT" dirty="0"/>
              <a:t>: la velocità con cui si muove un punto lungo una circonferenza.</a:t>
            </a:r>
          </a:p>
          <a:p>
            <a:r>
              <a:rPr lang="it-IT" dirty="0"/>
              <a:t>Normalmente, la velocità rimane costante, ma cambia la direzione.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E2F72B8A-FE60-9D10-BF25-A5DDD15EA4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1239" y="1425432"/>
            <a:ext cx="3316715" cy="1983771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1F485F2C-FD7C-7C9D-B80C-A33792156E8F}"/>
              </a:ext>
            </a:extLst>
          </p:cNvPr>
          <p:cNvSpPr txBox="1"/>
          <p:nvPr/>
        </p:nvSpPr>
        <p:spPr>
          <a:xfrm>
            <a:off x="172529" y="3795775"/>
            <a:ext cx="51758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/>
              <a:t>Accelerazione centripeta</a:t>
            </a:r>
            <a:r>
              <a:rPr lang="it-IT" dirty="0"/>
              <a:t>: vettore perpendicolare alla velocità e diretta verso il centro. Interviene nella variazione di direzione del vettore velocità e ne mantiene la traiettoria.</a:t>
            </a: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C52DD76B-A8D9-ED52-A618-10BF6331A6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1135" y="3409203"/>
            <a:ext cx="2583404" cy="2537680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463176BB-9D20-CE9A-C84F-F77BAC05CA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6786" y="5253685"/>
            <a:ext cx="3147333" cy="731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3949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061507" cy="1114425"/>
          </a:xfrm>
        </p:spPr>
        <p:txBody>
          <a:bodyPr>
            <a:normAutofit/>
          </a:bodyPr>
          <a:lstStyle/>
          <a:p>
            <a:r>
              <a:rPr lang="en-US" dirty="0"/>
              <a:t>Moto circolare uniforme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7D4ECCEC-643E-8E94-C3EC-5545C3A8A2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892" y="1485731"/>
            <a:ext cx="6866215" cy="3886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8352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061507" cy="1114425"/>
          </a:xfrm>
        </p:spPr>
        <p:txBody>
          <a:bodyPr>
            <a:normAutofit/>
          </a:bodyPr>
          <a:lstStyle/>
          <a:p>
            <a:r>
              <a:rPr lang="en-US" dirty="0"/>
              <a:t>Moto circolare uniforme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DD03C705-D54C-861C-678A-35B3A465CD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822" y="2247855"/>
            <a:ext cx="6538527" cy="2690093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4075D99A-19E9-9D78-12C7-973349E9AB67}"/>
              </a:ext>
            </a:extLst>
          </p:cNvPr>
          <p:cNvSpPr txBox="1"/>
          <p:nvPr/>
        </p:nvSpPr>
        <p:spPr>
          <a:xfrm>
            <a:off x="1000664" y="1621766"/>
            <a:ext cx="697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Definiamo quindi la </a:t>
            </a:r>
            <a:r>
              <a:rPr lang="it-IT" b="1" dirty="0"/>
              <a:t>velocità tangenziale</a:t>
            </a:r>
            <a:r>
              <a:rPr lang="it-IT" dirty="0"/>
              <a:t>, misurata in m/s.</a:t>
            </a:r>
          </a:p>
        </p:txBody>
      </p:sp>
    </p:spTree>
    <p:extLst>
      <p:ext uri="{BB962C8B-B14F-4D97-AF65-F5344CB8AC3E}">
        <p14:creationId xmlns:p14="http://schemas.microsoft.com/office/powerpoint/2010/main" val="2073930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061507" cy="1114425"/>
          </a:xfrm>
        </p:spPr>
        <p:txBody>
          <a:bodyPr>
            <a:normAutofit/>
          </a:bodyPr>
          <a:lstStyle/>
          <a:p>
            <a:r>
              <a:rPr lang="en-US" dirty="0"/>
              <a:t>Moto circolare uniforme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861C2A2-A7F9-DABE-6ECA-54C64A918E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410" y="1774621"/>
            <a:ext cx="6927180" cy="2773920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322CCE11-3EC8-A03C-67EB-8CBB3109BE68}"/>
              </a:ext>
            </a:extLst>
          </p:cNvPr>
          <p:cNvSpPr txBox="1"/>
          <p:nvPr/>
        </p:nvSpPr>
        <p:spPr>
          <a:xfrm>
            <a:off x="1056820" y="4885571"/>
            <a:ext cx="69787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In un moto circolare uniforme sia la velocità tangenziale sia quella angolare risultano costanti.</a:t>
            </a:r>
          </a:p>
        </p:txBody>
      </p:sp>
    </p:spTree>
    <p:extLst>
      <p:ext uri="{BB962C8B-B14F-4D97-AF65-F5344CB8AC3E}">
        <p14:creationId xmlns:p14="http://schemas.microsoft.com/office/powerpoint/2010/main" val="2926865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061507" cy="1114425"/>
          </a:xfrm>
        </p:spPr>
        <p:txBody>
          <a:bodyPr>
            <a:normAutofit/>
          </a:bodyPr>
          <a:lstStyle/>
          <a:p>
            <a:r>
              <a:rPr lang="en-US" dirty="0"/>
              <a:t>Moto circolare uniforme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322CCE11-3EC8-A03C-67EB-8CBB3109BE68}"/>
              </a:ext>
            </a:extLst>
          </p:cNvPr>
          <p:cNvSpPr txBox="1"/>
          <p:nvPr/>
        </p:nvSpPr>
        <p:spPr>
          <a:xfrm>
            <a:off x="1082614" y="1614415"/>
            <a:ext cx="697877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Nel moto circolare uniforme esiste un'accelerazione istantanea costante diretta verso il centro e perpendicolare alla velocità tangenziale punto per punto della traiettoria. </a:t>
            </a:r>
          </a:p>
          <a:p>
            <a:endParaRPr lang="it-IT" dirty="0"/>
          </a:p>
          <a:p>
            <a:r>
              <a:rPr lang="it-IT" dirty="0"/>
              <a:t>Tale accelerazione si dice </a:t>
            </a:r>
            <a:r>
              <a:rPr lang="it-IT" b="1" dirty="0"/>
              <a:t>centripeta</a:t>
            </a:r>
            <a:r>
              <a:rPr lang="it-IT" dirty="0"/>
              <a:t> (cioè diretta verso il centro).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B3EFCCF6-244E-FD5B-1E5F-B1F4FF36E4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9849" y="3591733"/>
            <a:ext cx="2324301" cy="845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6671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061507" cy="1114425"/>
          </a:xfrm>
        </p:spPr>
        <p:txBody>
          <a:bodyPr>
            <a:normAutofit/>
          </a:bodyPr>
          <a:lstStyle/>
          <a:p>
            <a:r>
              <a:rPr lang="en-US" dirty="0"/>
              <a:t>Vettori (1)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E42519E0-C3E0-33A7-F753-D03C64785A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6464" y="1114425"/>
            <a:ext cx="5771072" cy="5026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81166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061507" cy="1114425"/>
          </a:xfrm>
        </p:spPr>
        <p:txBody>
          <a:bodyPr>
            <a:normAutofit/>
          </a:bodyPr>
          <a:lstStyle/>
          <a:p>
            <a:r>
              <a:rPr lang="en-US" dirty="0"/>
              <a:t>Moto circolare uniforme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7A27E46E-B894-4AFF-A645-F05B7A21D7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1214" y="1396719"/>
            <a:ext cx="6495691" cy="4571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3896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061507" cy="1114425"/>
          </a:xfrm>
        </p:spPr>
        <p:txBody>
          <a:bodyPr>
            <a:normAutofit/>
          </a:bodyPr>
          <a:lstStyle/>
          <a:p>
            <a:r>
              <a:rPr lang="en-US" dirty="0"/>
              <a:t>Moto circolare uniforme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043DAC6A-7614-9558-4024-D9F107B1B9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30005"/>
            <a:ext cx="9144000" cy="139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87859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061507" cy="1114425"/>
          </a:xfrm>
        </p:spPr>
        <p:txBody>
          <a:bodyPr>
            <a:noAutofit/>
          </a:bodyPr>
          <a:lstStyle/>
          <a:p>
            <a:r>
              <a:rPr lang="en-US" sz="2800" dirty="0"/>
              <a:t>Moto circolare uniforme: esempi applicativi (1)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BEAC3A1D-9AAA-49C4-EF18-92C86176A2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321" y="2655180"/>
            <a:ext cx="8516152" cy="1373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92115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061507" cy="1114425"/>
          </a:xfrm>
        </p:spPr>
        <p:txBody>
          <a:bodyPr>
            <a:noAutofit/>
          </a:bodyPr>
          <a:lstStyle/>
          <a:p>
            <a:r>
              <a:rPr lang="en-US" sz="2800" dirty="0"/>
              <a:t>Moto circolare uniforme: esempi applicativi (1)</a:t>
            </a:r>
          </a:p>
        </p:txBody>
      </p:sp>
      <p:pic>
        <p:nvPicPr>
          <p:cNvPr id="17" name="Immagine 16">
            <a:extLst>
              <a:ext uri="{FF2B5EF4-FFF2-40B4-BE49-F238E27FC236}">
                <a16:creationId xmlns:a16="http://schemas.microsoft.com/office/drawing/2014/main" id="{8B21ECBC-7744-2955-8944-B2B6B63128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197" y="1853902"/>
            <a:ext cx="3985605" cy="2994920"/>
          </a:xfrm>
          <a:prstGeom prst="rect">
            <a:avLst/>
          </a:prstGeom>
        </p:spPr>
      </p:pic>
      <p:cxnSp>
        <p:nvCxnSpPr>
          <p:cNvPr id="21" name="Connettore 2 20">
            <a:extLst>
              <a:ext uri="{FF2B5EF4-FFF2-40B4-BE49-F238E27FC236}">
                <a16:creationId xmlns:a16="http://schemas.microsoft.com/office/drawing/2014/main" id="{71E8A01F-F9A3-EFF1-1F95-236AC43155E4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4278802" y="3351362"/>
            <a:ext cx="5174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Immagine 23">
            <a:extLst>
              <a:ext uri="{FF2B5EF4-FFF2-40B4-BE49-F238E27FC236}">
                <a16:creationId xmlns:a16="http://schemas.microsoft.com/office/drawing/2014/main" id="{5F330847-38CB-3AB5-4A49-8DB59168BF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6287" y="2130682"/>
            <a:ext cx="4160881" cy="2613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76046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061507" cy="1114425"/>
          </a:xfrm>
        </p:spPr>
        <p:txBody>
          <a:bodyPr>
            <a:noAutofit/>
          </a:bodyPr>
          <a:lstStyle/>
          <a:p>
            <a:r>
              <a:rPr lang="en-US" sz="2800" dirty="0"/>
              <a:t>Moto circolare uniforme: esempi applicativi (1)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8DABBBF4-F8EA-751F-1775-A7B848897C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1610" y="2346866"/>
            <a:ext cx="3680779" cy="2164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64521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061507" cy="1114425"/>
          </a:xfrm>
        </p:spPr>
        <p:txBody>
          <a:bodyPr>
            <a:noAutofit/>
          </a:bodyPr>
          <a:lstStyle/>
          <a:p>
            <a:r>
              <a:rPr lang="en-US" sz="2800" dirty="0"/>
              <a:t>Moto circolare uniforme: esempi applicativi (2)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2B77DAE3-A8CE-0E4D-7367-145356556B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679" y="2858690"/>
            <a:ext cx="7720642" cy="1140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51859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061507" cy="1114425"/>
          </a:xfrm>
        </p:spPr>
        <p:txBody>
          <a:bodyPr>
            <a:noAutofit/>
          </a:bodyPr>
          <a:lstStyle/>
          <a:p>
            <a:r>
              <a:rPr lang="en-US" sz="2800" dirty="0"/>
              <a:t>Moto circolare uniforme: esempi applicativi (2)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2B200299-DEBF-B426-499C-7BB310253B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4735" y="2266849"/>
            <a:ext cx="5654530" cy="2324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32049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061507" cy="1114425"/>
          </a:xfrm>
        </p:spPr>
        <p:txBody>
          <a:bodyPr>
            <a:noAutofit/>
          </a:bodyPr>
          <a:lstStyle/>
          <a:p>
            <a:r>
              <a:rPr lang="en-US" sz="2800" dirty="0"/>
              <a:t>Moto circolare uniforme: esempi applicativi (2)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9ED0DDAC-BDC1-9338-003B-3F27D7B992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61" y="2384969"/>
            <a:ext cx="3596952" cy="2088061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7FD3208E-0939-DE1A-231E-C00FDCDD7D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3848" y="2369728"/>
            <a:ext cx="5197290" cy="2103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51671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061507" cy="1114425"/>
          </a:xfrm>
        </p:spPr>
        <p:txBody>
          <a:bodyPr>
            <a:normAutofit/>
          </a:bodyPr>
          <a:lstStyle/>
          <a:p>
            <a:r>
              <a:rPr lang="en-US" dirty="0"/>
              <a:t>Moto parabolico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CE36554A-449A-3EDC-6269-266632EBE9D8}"/>
              </a:ext>
            </a:extLst>
          </p:cNvPr>
          <p:cNvSpPr txBox="1"/>
          <p:nvPr/>
        </p:nvSpPr>
        <p:spPr>
          <a:xfrm>
            <a:off x="517585" y="1397479"/>
            <a:ext cx="827273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Definiamo "proiettile" un corpo puntiforme, che viene lanciato in aria con una velocità iniziale che abbia almeno una componente orizzontale. </a:t>
            </a:r>
          </a:p>
          <a:p>
            <a:endParaRPr lang="it-IT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it-IT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Trascurando gli attriti derivanti dalla resistenza dell'aria, la traiettoria risultante seguita dal proiettile è studiata come </a:t>
            </a:r>
            <a:r>
              <a:rPr lang="it-IT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moto del proiettile </a:t>
            </a:r>
            <a:r>
              <a:rPr lang="it-IT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oppure </a:t>
            </a:r>
            <a:r>
              <a:rPr lang="it-IT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moto parabolico</a:t>
            </a:r>
            <a:r>
              <a:rPr lang="it-IT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79EE9F9A-1C69-57CA-5EBB-8C92D078D49E}"/>
                  </a:ext>
                </a:extLst>
              </p:cNvPr>
              <p:cNvSpPr txBox="1"/>
              <p:nvPr/>
            </p:nvSpPr>
            <p:spPr>
              <a:xfrm>
                <a:off x="517585" y="3950898"/>
                <a:ext cx="8272732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/>
                  <a:t>Il movimento del proiettile non è altro che la somma di due moti: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dirty="0"/>
                  <a:t>un moto rettilineo uniforme lungo l'asse </a:t>
                </a:r>
                <a14:m>
                  <m:oMath xmlns:m="http://schemas.openxmlformats.org/officeDocument/2006/math">
                    <m:r>
                      <a:rPr lang="it-IT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it-IT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dirty="0"/>
                  <a:t>un moto rettilineo uniformemente accelerato lungo l'asse </a:t>
                </a:r>
                <a14:m>
                  <m:oMath xmlns:m="http://schemas.openxmlformats.org/officeDocument/2006/math">
                    <m:r>
                      <a:rPr lang="it-IT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it-IT" dirty="0"/>
                  <a:t>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it-IT" kern="100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r>
                  <a:rPr lang="it-IT" sz="1800" kern="1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Andando a «comporre» questi movimenti, nasce il moto parabolico.</a:t>
                </a:r>
              </a:p>
            </p:txBody>
          </p:sp>
        </mc:Choice>
        <mc:Fallback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79EE9F9A-1C69-57CA-5EBB-8C92D078D4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585" y="3950898"/>
                <a:ext cx="8272732" cy="1477328"/>
              </a:xfrm>
              <a:prstGeom prst="rect">
                <a:avLst/>
              </a:prstGeom>
              <a:blipFill>
                <a:blip r:embed="rId2"/>
                <a:stretch>
                  <a:fillRect l="-663" t="-2066" b="-578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Connettore 2 6">
            <a:extLst>
              <a:ext uri="{FF2B5EF4-FFF2-40B4-BE49-F238E27FC236}">
                <a16:creationId xmlns:a16="http://schemas.microsoft.com/office/drawing/2014/main" id="{25804D05-CE4D-FFF7-1412-F92F96040A05}"/>
              </a:ext>
            </a:extLst>
          </p:cNvPr>
          <p:cNvCxnSpPr>
            <a:stCxn id="3" idx="2"/>
          </p:cNvCxnSpPr>
          <p:nvPr/>
        </p:nvCxnSpPr>
        <p:spPr>
          <a:xfrm>
            <a:off x="4653951" y="2874807"/>
            <a:ext cx="0" cy="10760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165355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061507" cy="1114425"/>
          </a:xfrm>
        </p:spPr>
        <p:txBody>
          <a:bodyPr>
            <a:normAutofit/>
          </a:bodyPr>
          <a:lstStyle/>
          <a:p>
            <a:r>
              <a:rPr lang="en-US" dirty="0"/>
              <a:t>Moto parabolico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49D22D06-CA12-FE69-967B-2DC2ACB1DD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9090" y="1306309"/>
            <a:ext cx="5522417" cy="4855488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C6F991DF-4A65-1F1A-7505-D111921D20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1507" y="4841467"/>
            <a:ext cx="1280271" cy="815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6132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061507" cy="1114425"/>
          </a:xfrm>
        </p:spPr>
        <p:txBody>
          <a:bodyPr>
            <a:normAutofit/>
          </a:bodyPr>
          <a:lstStyle/>
          <a:p>
            <a:r>
              <a:rPr lang="en-US" dirty="0"/>
              <a:t>Vettori (2)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2FE1BCAD-5AF1-A221-343F-5567206A9C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7698" y="1778972"/>
            <a:ext cx="4648603" cy="3558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9983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061507" cy="1114425"/>
          </a:xfrm>
        </p:spPr>
        <p:txBody>
          <a:bodyPr>
            <a:normAutofit/>
          </a:bodyPr>
          <a:lstStyle/>
          <a:p>
            <a:r>
              <a:rPr lang="en-US" dirty="0"/>
              <a:t>Moto parabolico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1A298986-E914-F2C6-D36A-D77172590F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335" y="1801252"/>
            <a:ext cx="6728605" cy="3562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46438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061507" cy="1114425"/>
          </a:xfrm>
        </p:spPr>
        <p:txBody>
          <a:bodyPr>
            <a:normAutofit/>
          </a:bodyPr>
          <a:lstStyle/>
          <a:p>
            <a:r>
              <a:rPr lang="en-US" dirty="0"/>
              <a:t>Moto parabolico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DA7FFEE8-5382-9D80-877D-880158C219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0840" y="1286065"/>
            <a:ext cx="6462320" cy="4717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65365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061507" cy="1114425"/>
          </a:xfrm>
        </p:spPr>
        <p:txBody>
          <a:bodyPr>
            <a:normAutofit/>
          </a:bodyPr>
          <a:lstStyle/>
          <a:p>
            <a:r>
              <a:rPr lang="en-US" dirty="0"/>
              <a:t>Moto parabolico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F59A99F4-807D-E88C-E5DE-D44F8B4C5C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8248" y="1285328"/>
            <a:ext cx="6566508" cy="3191748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091A8338-CACC-138B-9222-B60744F05B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8248" y="4647979"/>
            <a:ext cx="6729043" cy="1432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97963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061507" cy="1114425"/>
          </a:xfrm>
        </p:spPr>
        <p:txBody>
          <a:bodyPr>
            <a:normAutofit/>
          </a:bodyPr>
          <a:lstStyle/>
          <a:p>
            <a:r>
              <a:rPr lang="en-US" dirty="0"/>
              <a:t>Moto parabolico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42FC4256-32AC-91A8-8EE5-5682A9753BDC}"/>
              </a:ext>
            </a:extLst>
          </p:cNvPr>
          <p:cNvSpPr txBox="1"/>
          <p:nvPr/>
        </p:nvSpPr>
        <p:spPr>
          <a:xfrm>
            <a:off x="465827" y="1492370"/>
            <a:ext cx="7061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Similmente a prima, abbiamo due leggi orarie: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3AA9094B-96CA-5804-2937-8F32C4B76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2638" y="2061488"/>
            <a:ext cx="2938723" cy="1006255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DDF1789B-F17B-5D23-D6BC-8C9126FE93F9}"/>
              </a:ext>
            </a:extLst>
          </p:cNvPr>
          <p:cNvSpPr txBox="1"/>
          <p:nvPr/>
        </p:nvSpPr>
        <p:spPr>
          <a:xfrm>
            <a:off x="224286" y="3374759"/>
            <a:ext cx="85228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La prima descrive </a:t>
            </a:r>
            <a:r>
              <a:rPr lang="it-IT" sz="1600" b="1" dirty="0"/>
              <a:t>la legge oraria per il moto parabolico per le ascisse </a:t>
            </a:r>
            <a:r>
              <a:rPr lang="it-IT" sz="1600" dirty="0"/>
              <a:t>(velocità)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La seconda descrive </a:t>
            </a:r>
            <a:r>
              <a:rPr lang="it-IT" sz="1600" b="1" dirty="0"/>
              <a:t>la legge oraria per il moto del proiettile lungo la verticale </a:t>
            </a:r>
            <a:r>
              <a:rPr lang="it-IT" sz="1600" dirty="0"/>
              <a:t>(accelerazione)</a:t>
            </a:r>
            <a:r>
              <a:rPr lang="it-IT" sz="1600" b="1" dirty="0"/>
              <a:t> </a:t>
            </a:r>
            <a:endParaRPr lang="it-IT" sz="1600" dirty="0"/>
          </a:p>
        </p:txBody>
      </p:sp>
    </p:spTree>
    <p:extLst>
      <p:ext uri="{BB962C8B-B14F-4D97-AF65-F5344CB8AC3E}">
        <p14:creationId xmlns:p14="http://schemas.microsoft.com/office/powerpoint/2010/main" val="401863962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061507" cy="1114425"/>
          </a:xfrm>
        </p:spPr>
        <p:txBody>
          <a:bodyPr>
            <a:normAutofit/>
          </a:bodyPr>
          <a:lstStyle/>
          <a:p>
            <a:r>
              <a:rPr lang="en-US" dirty="0"/>
              <a:t>Dinamica</a:t>
            </a:r>
          </a:p>
        </p:txBody>
      </p:sp>
    </p:spTree>
    <p:extLst>
      <p:ext uri="{BB962C8B-B14F-4D97-AF65-F5344CB8AC3E}">
        <p14:creationId xmlns:p14="http://schemas.microsoft.com/office/powerpoint/2010/main" val="6851100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061507" cy="1114425"/>
          </a:xfrm>
        </p:spPr>
        <p:txBody>
          <a:bodyPr>
            <a:normAutofit/>
          </a:bodyPr>
          <a:lstStyle/>
          <a:p>
            <a:r>
              <a:rPr lang="en-US" dirty="0"/>
              <a:t>Vettori (2)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D4D70DDB-F93A-3EF5-0E78-3502194C96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753" y="1392330"/>
            <a:ext cx="6378493" cy="436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5908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061507" cy="1114425"/>
          </a:xfrm>
        </p:spPr>
        <p:txBody>
          <a:bodyPr>
            <a:normAutofit/>
          </a:bodyPr>
          <a:lstStyle/>
          <a:p>
            <a:r>
              <a:rPr lang="en-US" dirty="0"/>
              <a:t>Vettori (2)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DCB63C0-5A98-BF7E-FFF5-4589D8C81C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9426" y="1386508"/>
            <a:ext cx="6325148" cy="434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7355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061507" cy="1114425"/>
          </a:xfrm>
        </p:spPr>
        <p:txBody>
          <a:bodyPr>
            <a:normAutofit/>
          </a:bodyPr>
          <a:lstStyle/>
          <a:p>
            <a:r>
              <a:rPr lang="en-US" dirty="0"/>
              <a:t>Vettori (2)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7EC42488-C79A-207A-0815-9F8C2C84F5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3355" y="1878195"/>
            <a:ext cx="5197290" cy="3101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8595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061507" cy="1114425"/>
          </a:xfrm>
        </p:spPr>
        <p:txBody>
          <a:bodyPr>
            <a:normAutofit/>
          </a:bodyPr>
          <a:lstStyle/>
          <a:p>
            <a:r>
              <a:rPr lang="en-US" dirty="0"/>
              <a:t>Forze (1)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207B5E7B-5182-3C8A-BDDB-AE99D2EFEE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945" y="1291405"/>
            <a:ext cx="7270110" cy="4275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8881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C394C5E9-82DC-452E-B7FD-77FCE5FF5E70}" vid="{C8D4F75B-C418-4F95-AEEC-0DB19F570C5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 UNIPD</Template>
  <TotalTime>0</TotalTime>
  <Words>508</Words>
  <Application>Microsoft Office PowerPoint</Application>
  <PresentationFormat>Presentazione su schermo (4:3)</PresentationFormat>
  <Paragraphs>79</Paragraphs>
  <Slides>54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54</vt:i4>
      </vt:variant>
    </vt:vector>
  </HeadingPairs>
  <TitlesOfParts>
    <vt:vector size="59" baseType="lpstr">
      <vt:lpstr>Arial</vt:lpstr>
      <vt:lpstr>Calibri</vt:lpstr>
      <vt:lpstr>Calibri Light</vt:lpstr>
      <vt:lpstr>Cambria Math</vt:lpstr>
      <vt:lpstr>Tema di Office</vt:lpstr>
      <vt:lpstr>Fisica</vt:lpstr>
      <vt:lpstr>Un po’ di esercizi sulle puntate precedenti…</vt:lpstr>
      <vt:lpstr>Vettori (1)</vt:lpstr>
      <vt:lpstr>Vettori (1)</vt:lpstr>
      <vt:lpstr>Vettori (2)</vt:lpstr>
      <vt:lpstr>Vettori (2)</vt:lpstr>
      <vt:lpstr>Vettori (2)</vt:lpstr>
      <vt:lpstr>Vettori (2)</vt:lpstr>
      <vt:lpstr>Forze (1)</vt:lpstr>
      <vt:lpstr>Forze (1)</vt:lpstr>
      <vt:lpstr>Forze (1)</vt:lpstr>
      <vt:lpstr>Forze (2)</vt:lpstr>
      <vt:lpstr>Forze (2)</vt:lpstr>
      <vt:lpstr>Forze (3)</vt:lpstr>
      <vt:lpstr>Forze (3)</vt:lpstr>
      <vt:lpstr>Forze (3)</vt:lpstr>
      <vt:lpstr>Momento di una forza (1)</vt:lpstr>
      <vt:lpstr>Momento di una forza (1)</vt:lpstr>
      <vt:lpstr>Momento di una forza (2)</vt:lpstr>
      <vt:lpstr>Momento di una forza (2)</vt:lpstr>
      <vt:lpstr>Momento di una forza (2)</vt:lpstr>
      <vt:lpstr>Momento di una forza (3)</vt:lpstr>
      <vt:lpstr>Momento di una forza (3)</vt:lpstr>
      <vt:lpstr>Cinematica (1)</vt:lpstr>
      <vt:lpstr>Cinematica (1)</vt:lpstr>
      <vt:lpstr>Cinematica (1)</vt:lpstr>
      <vt:lpstr>Cinematica (1)</vt:lpstr>
      <vt:lpstr>Cinematica (2)</vt:lpstr>
      <vt:lpstr>Cinematica (2)</vt:lpstr>
      <vt:lpstr>Cinematica (2)</vt:lpstr>
      <vt:lpstr>Cinematica (3)</vt:lpstr>
      <vt:lpstr>Cinematica (3)</vt:lpstr>
      <vt:lpstr>Cinematica (3)</vt:lpstr>
      <vt:lpstr>Moto circolare uniforme</vt:lpstr>
      <vt:lpstr>Moto circolare uniforme</vt:lpstr>
      <vt:lpstr>Moto circolare uniforme</vt:lpstr>
      <vt:lpstr>Moto circolare uniforme</vt:lpstr>
      <vt:lpstr>Moto circolare uniforme</vt:lpstr>
      <vt:lpstr>Moto circolare uniforme</vt:lpstr>
      <vt:lpstr>Moto circolare uniforme</vt:lpstr>
      <vt:lpstr>Moto circolare uniforme</vt:lpstr>
      <vt:lpstr>Moto circolare uniforme: esempi applicativi (1)</vt:lpstr>
      <vt:lpstr>Moto circolare uniforme: esempi applicativi (1)</vt:lpstr>
      <vt:lpstr>Moto circolare uniforme: esempi applicativi (1)</vt:lpstr>
      <vt:lpstr>Moto circolare uniforme: esempi applicativi (2)</vt:lpstr>
      <vt:lpstr>Moto circolare uniforme: esempi applicativi (2)</vt:lpstr>
      <vt:lpstr>Moto circolare uniforme: esempi applicativi (2)</vt:lpstr>
      <vt:lpstr>Moto parabolico</vt:lpstr>
      <vt:lpstr>Moto parabolico</vt:lpstr>
      <vt:lpstr>Moto parabolico</vt:lpstr>
      <vt:lpstr>Moto parabolico</vt:lpstr>
      <vt:lpstr>Moto parabolico</vt:lpstr>
      <vt:lpstr>Moto parabolico</vt:lpstr>
      <vt:lpstr>Dinamica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Fisica</dc:title>
  <dc:creator>Rovesti Gabriel</dc:creator>
  <cp:lastModifiedBy>Rovesti Gabriel</cp:lastModifiedBy>
  <cp:revision>71</cp:revision>
  <dcterms:created xsi:type="dcterms:W3CDTF">2023-07-29T07:13:45Z</dcterms:created>
  <dcterms:modified xsi:type="dcterms:W3CDTF">2023-08-07T08:08:58Z</dcterms:modified>
</cp:coreProperties>
</file>